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7" r:id="rId1"/>
  </p:sldMasterIdLst>
  <p:notesMasterIdLst>
    <p:notesMasterId r:id="rId18"/>
  </p:notesMasterIdLst>
  <p:handoutMasterIdLst>
    <p:handoutMasterId r:id="rId19"/>
  </p:handoutMasterIdLst>
  <p:sldIdLst>
    <p:sldId id="275" r:id="rId2"/>
    <p:sldId id="278" r:id="rId3"/>
    <p:sldId id="279" r:id="rId4"/>
    <p:sldId id="269" r:id="rId5"/>
    <p:sldId id="277" r:id="rId6"/>
    <p:sldId id="281" r:id="rId7"/>
    <p:sldId id="282" r:id="rId8"/>
    <p:sldId id="283" r:id="rId9"/>
    <p:sldId id="286" r:id="rId10"/>
    <p:sldId id="287" r:id="rId11"/>
    <p:sldId id="288" r:id="rId12"/>
    <p:sldId id="289" r:id="rId13"/>
    <p:sldId id="284" r:id="rId14"/>
    <p:sldId id="291" r:id="rId15"/>
    <p:sldId id="280" r:id="rId16"/>
    <p:sldId id="29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594">
          <p15:clr>
            <a:srgbClr val="A4A3A4"/>
          </p15:clr>
        </p15:guide>
        <p15:guide id="2" orient="horz" pos="392">
          <p15:clr>
            <a:srgbClr val="A4A3A4"/>
          </p15:clr>
        </p15:guide>
        <p15:guide id="3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80"/>
    <a:srgbClr val="002040"/>
    <a:srgbClr val="003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649" autoAdjust="0"/>
  </p:normalViewPr>
  <p:slideViewPr>
    <p:cSldViewPr snapToGrid="0" snapToObjects="1">
      <p:cViewPr>
        <p:scale>
          <a:sx n="76" d="100"/>
          <a:sy n="76" d="100"/>
        </p:scale>
        <p:origin x="-294" y="-72"/>
      </p:cViewPr>
      <p:guideLst>
        <p:guide orient="horz" pos="1594"/>
        <p:guide orient="horz" pos="392"/>
        <p:guide pos="5127"/>
      </p:guideLst>
    </p:cSldViewPr>
  </p:slideViewPr>
  <p:outlineViewPr>
    <p:cViewPr>
      <p:scale>
        <a:sx n="33" d="100"/>
        <a:sy n="33" d="100"/>
      </p:scale>
      <p:origin x="0" y="80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69616-0E29-A849-9C38-9992D1E34396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E213E-88A5-3940-9F21-C608BDBB5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22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1FEB4-0E04-4D2B-89C6-3E5B5BEDFE1E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53C18-08BC-4C7D-9F7A-3E5B2076E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36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EXEMPT MEET AND CONFER TEAM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EXEMPT MEET AND CONFER TEAM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EXEMPT MEET AND CONFER TEAM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EXEMPT MEET AND CONFER TEAM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0"/>
            <a:ext cx="6863773" cy="1593850"/>
          </a:xfrm>
          <a:prstGeom prst="rect">
            <a:avLst/>
          </a:prstGeom>
          <a:gradFill flip="none" rotWithShape="1">
            <a:gsLst>
              <a:gs pos="0">
                <a:srgbClr val="003060"/>
              </a:gs>
              <a:gs pos="100000">
                <a:srgbClr val="003060">
                  <a:alpha val="0"/>
                </a:srgbClr>
              </a:gs>
            </a:gsLst>
            <a:lin ang="0" scaled="1"/>
            <a:tileRect/>
          </a:gra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EXEMPT MEET AND CONFER TEAM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EXEMPT MEET AND CONFER TEAM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0"/>
            <a:ext cx="6863773" cy="1593850"/>
          </a:xfrm>
          <a:prstGeom prst="rect">
            <a:avLst/>
          </a:prstGeom>
          <a:gradFill flip="none" rotWithShape="1">
            <a:gsLst>
              <a:gs pos="0">
                <a:srgbClr val="003060"/>
              </a:gs>
              <a:gs pos="100000">
                <a:srgbClr val="003060">
                  <a:alpha val="0"/>
                </a:srgbClr>
              </a:gs>
            </a:gsLst>
            <a:lin ang="0" scaled="1"/>
            <a:tileRect/>
          </a:gra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EXEMPT MEET AND CONFER TEAM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EXEMPT MEET AND CONFER TEAM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EXEMPT MEET AND CONFER TEAM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EXEMPT MEET AND CONFER TEAM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EXEMPT MEET AND CONFER TEAM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3/23/2015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EXEMPT MEET AND CONFER TEAM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6528954"/>
          </a:xfrm>
          <a:prstGeom prst="rect">
            <a:avLst/>
          </a:prstGeom>
          <a:solidFill>
            <a:srgbClr val="003060">
              <a:alpha val="2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CES_logo_tag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81" y="5681067"/>
            <a:ext cx="1850137" cy="66027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96481" y="498765"/>
            <a:ext cx="761021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EXEMPT</a:t>
            </a:r>
          </a:p>
          <a:p>
            <a:pPr algn="ctr"/>
            <a:r>
              <a:rPr lang="en-US" sz="4400" b="1" dirty="0" smtClean="0"/>
              <a:t>MEET AND CONFER PROPOSALS PRESENTATION</a:t>
            </a:r>
          </a:p>
          <a:p>
            <a:endParaRPr lang="en-US" sz="1200" b="1" dirty="0" smtClean="0"/>
          </a:p>
          <a:p>
            <a:pPr algn="ctr"/>
            <a:r>
              <a:rPr lang="en-US" sz="2400" dirty="0" smtClean="0"/>
              <a:t>Presented by </a:t>
            </a:r>
          </a:p>
          <a:p>
            <a:pPr algn="ctr"/>
            <a:r>
              <a:rPr lang="en-US" sz="3200" dirty="0" smtClean="0"/>
              <a:t>Dr. Daisy Rodriguez Pitel</a:t>
            </a:r>
          </a:p>
          <a:p>
            <a:pPr algn="ctr"/>
            <a:r>
              <a:rPr lang="en-US" sz="2400" dirty="0" smtClean="0"/>
              <a:t>ACES President, Exempt Employee Chief Spokesperson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Dr</a:t>
            </a:r>
            <a:r>
              <a:rPr lang="en-US" sz="3200" dirty="0"/>
              <a:t>. </a:t>
            </a:r>
            <a:r>
              <a:rPr lang="en-US" sz="3200" dirty="0" smtClean="0"/>
              <a:t>Darla Zirbes</a:t>
            </a:r>
            <a:endParaRPr lang="en-US" sz="3200" dirty="0"/>
          </a:p>
          <a:p>
            <a:pPr algn="ctr"/>
            <a:r>
              <a:rPr lang="en-US" sz="2400" dirty="0" smtClean="0"/>
              <a:t>Management Team Chief </a:t>
            </a:r>
            <a:r>
              <a:rPr lang="en-US" sz="2400" dirty="0"/>
              <a:t>Spokesperson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6756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646546"/>
            <a:ext cx="6400800" cy="14732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Exempt Proposal E2a: 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Professional Development</a:t>
            </a:r>
            <a:endParaRPr lang="en-US" sz="36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1781" y="1995055"/>
            <a:ext cx="82988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Purpose:  Modification to Exempt Personnel Policy, Appendix F, Guidelines for Classified Exempt Staff Professional Development and Educational Enrichment Programs</a:t>
            </a:r>
          </a:p>
          <a:p>
            <a:endParaRPr lang="en-US" sz="1200" dirty="0" smtClean="0"/>
          </a:p>
          <a:p>
            <a:r>
              <a:rPr lang="en-US" sz="2400" dirty="0" smtClean="0"/>
              <a:t>Changes: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Program funding guidelines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Award parameters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Professional enrichment funds</a:t>
            </a:r>
          </a:p>
          <a:p>
            <a:endParaRPr lang="en-US" sz="1200" dirty="0"/>
          </a:p>
          <a:p>
            <a:r>
              <a:rPr lang="en-US" sz="2400" dirty="0" smtClean="0"/>
              <a:t>Economic Impact: None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1672" y="5780707"/>
            <a:ext cx="4185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EXEMPT MEET AND CONFER TEAM 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24249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646546"/>
            <a:ext cx="6400800" cy="14732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Exempt Proposal E2b: 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Professional Development</a:t>
            </a:r>
            <a:endParaRPr lang="en-US" sz="36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1781" y="1995054"/>
            <a:ext cx="8285019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Purpose:  Modification to Exempt Personnel Policy, Appendix H, Guidelines for Classified Exempt Paid Educational Leave</a:t>
            </a:r>
          </a:p>
          <a:p>
            <a:endParaRPr lang="en-US" sz="1200" dirty="0" smtClean="0"/>
          </a:p>
          <a:p>
            <a:r>
              <a:rPr lang="en-US" sz="2400" dirty="0" smtClean="0"/>
              <a:t>Changes: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</a:t>
            </a:r>
            <a:r>
              <a:rPr lang="en-US" sz="2400" dirty="0" smtClean="0"/>
              <a:t>dditional appendix that provides detailed information and clarifies the Paid Educational Leave process.</a:t>
            </a:r>
          </a:p>
          <a:p>
            <a:endParaRPr lang="en-US" sz="1200" dirty="0"/>
          </a:p>
          <a:p>
            <a:r>
              <a:rPr lang="en-US" sz="2400" dirty="0" smtClean="0"/>
              <a:t>Economic Impact: None</a:t>
            </a:r>
            <a:endParaRPr lang="en-US" sz="24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1781" y="5957455"/>
            <a:ext cx="4185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EXEMPT MEET AND CONFER TEAM 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47076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646546"/>
            <a:ext cx="6400800" cy="14732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Joint </a:t>
            </a:r>
            <a:r>
              <a:rPr lang="en-US" sz="3600" b="1" dirty="0">
                <a:solidFill>
                  <a:schemeClr val="tx1"/>
                </a:solidFill>
              </a:rPr>
              <a:t>Proposal </a:t>
            </a:r>
            <a:r>
              <a:rPr lang="en-US" sz="3600" b="1" dirty="0" smtClean="0">
                <a:solidFill>
                  <a:schemeClr val="tx1"/>
                </a:solidFill>
              </a:rPr>
              <a:t>J1</a:t>
            </a:r>
            <a:r>
              <a:rPr lang="en-US" sz="3600" b="1" dirty="0">
                <a:solidFill>
                  <a:schemeClr val="tx1"/>
                </a:solidFill>
              </a:rPr>
              <a:t>: Employment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8144" y="1440874"/>
            <a:ext cx="7578437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Purpose:  Modification to Exempt Personnel Policy, Section III. Employment; D. Layoffs</a:t>
            </a:r>
          </a:p>
          <a:p>
            <a:endParaRPr lang="en-US" sz="1200" dirty="0" smtClean="0"/>
          </a:p>
          <a:p>
            <a:r>
              <a:rPr lang="en-US" sz="2400" dirty="0" smtClean="0"/>
              <a:t>Changes: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Rename section “Reduction in Force (RIF) 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New language for Statement of Policy, Definitions, Criteria, and Procedures section added</a:t>
            </a:r>
          </a:p>
          <a:p>
            <a:endParaRPr lang="en-US" sz="1200" dirty="0"/>
          </a:p>
          <a:p>
            <a:r>
              <a:rPr lang="en-US" sz="2400" dirty="0" smtClean="0"/>
              <a:t>Economic Impact: Undetermined</a:t>
            </a:r>
            <a:endParaRPr lang="en-US" sz="2400" dirty="0"/>
          </a:p>
          <a:p>
            <a:pPr marL="342900" indent="-342900">
              <a:buAutoNum type="alphaU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33381" y="5749797"/>
            <a:ext cx="4099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EXEMPT MEET AND CONFER TEAM 2015</a:t>
            </a:r>
          </a:p>
        </p:txBody>
      </p:sp>
    </p:spTree>
    <p:extLst>
      <p:ext uri="{BB962C8B-B14F-4D97-AF65-F5344CB8AC3E}">
        <p14:creationId xmlns:p14="http://schemas.microsoft.com/office/powerpoint/2010/main" val="128355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646546"/>
            <a:ext cx="6400800" cy="14732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Joint </a:t>
            </a:r>
            <a:r>
              <a:rPr lang="en-US" sz="3600" b="1" dirty="0">
                <a:solidFill>
                  <a:schemeClr val="tx1"/>
                </a:solidFill>
              </a:rPr>
              <a:t>Proposal </a:t>
            </a:r>
            <a:r>
              <a:rPr lang="en-US" sz="3600" b="1" dirty="0" smtClean="0">
                <a:solidFill>
                  <a:schemeClr val="tx1"/>
                </a:solidFill>
              </a:rPr>
              <a:t>J2: </a:t>
            </a:r>
            <a:r>
              <a:rPr lang="en-US" sz="3600" b="1" dirty="0">
                <a:solidFill>
                  <a:schemeClr val="tx1"/>
                </a:solidFill>
              </a:rPr>
              <a:t>Employment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8143" y="1482437"/>
            <a:ext cx="7578437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Purpose:  Modification to Exempt Policy, Section III. Employment; E. Retraining</a:t>
            </a:r>
          </a:p>
          <a:p>
            <a:endParaRPr lang="en-US" sz="2400" dirty="0" smtClean="0"/>
          </a:p>
          <a:p>
            <a:r>
              <a:rPr lang="en-US" sz="2400" dirty="0" smtClean="0"/>
              <a:t>Changes: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Emphasizes the role of the College to provide retraining of staff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College will provide recommendations for out-placement services for those affected by RIFs</a:t>
            </a:r>
          </a:p>
          <a:p>
            <a:endParaRPr lang="en-US" sz="2400" dirty="0"/>
          </a:p>
          <a:p>
            <a:r>
              <a:rPr lang="en-US" sz="2400" dirty="0" smtClean="0"/>
              <a:t>Economic Impact: None</a:t>
            </a:r>
            <a:endParaRPr lang="en-US" sz="2400" dirty="0"/>
          </a:p>
          <a:p>
            <a:pPr marL="342900" indent="-342900">
              <a:buAutoNum type="alphaU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1781" y="5772789"/>
            <a:ext cx="4185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EXEMPT MEET AND CONFER TEAM 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36310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646546"/>
            <a:ext cx="6400800" cy="1473200"/>
          </a:xfrm>
        </p:spPr>
        <p:txBody>
          <a:bodyPr>
            <a:normAutofit fontScale="92500"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Management </a:t>
            </a:r>
            <a:r>
              <a:rPr lang="en-US" sz="3600" b="1" dirty="0">
                <a:solidFill>
                  <a:schemeClr val="tx1"/>
                </a:solidFill>
              </a:rPr>
              <a:t>Proposal B</a:t>
            </a:r>
            <a:r>
              <a:rPr lang="en-US" sz="3600" b="1" dirty="0" smtClean="0">
                <a:solidFill>
                  <a:schemeClr val="tx1"/>
                </a:solidFill>
              </a:rPr>
              <a:t>1: 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Exempt Staff Basic Responsibility</a:t>
            </a:r>
            <a:endParaRPr lang="en-US" sz="36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8142" y="2079470"/>
            <a:ext cx="757843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Purpose:  Section I. General Information, C. Exempt Staff Basic Responsibility</a:t>
            </a:r>
          </a:p>
          <a:p>
            <a:endParaRPr lang="en-US" sz="1200" dirty="0" smtClean="0"/>
          </a:p>
          <a:p>
            <a:r>
              <a:rPr lang="en-US" sz="2400" dirty="0" smtClean="0"/>
              <a:t>Changes: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Emphasizes the role and responsibility of exempt employees towards compliance and accreditation</a:t>
            </a:r>
          </a:p>
          <a:p>
            <a:endParaRPr lang="en-US" sz="2400" dirty="0"/>
          </a:p>
          <a:p>
            <a:r>
              <a:rPr lang="en-US" sz="2400" dirty="0" smtClean="0"/>
              <a:t>Economic Impact: None</a:t>
            </a:r>
            <a:endParaRPr lang="en-US" sz="24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1925" y="5767855"/>
            <a:ext cx="4185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EXEMPT MEET AND CONFER TEAM 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88405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92724" y="665959"/>
            <a:ext cx="7730837" cy="726039"/>
          </a:xfrm>
          <a:effectLst/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Recommendations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3382" y="5987534"/>
            <a:ext cx="4099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EXEMPT MEET AND CONFER TEAM 2015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2725" y="1646604"/>
            <a:ext cx="7730837" cy="347787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At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meeting establish mutual priorities</a:t>
            </a:r>
          </a:p>
          <a:p>
            <a:endParaRPr lang="en-US" sz="120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Share workload, collectively work together on meet and confer issues</a:t>
            </a:r>
          </a:p>
          <a:p>
            <a:endParaRPr lang="en-US" sz="1200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800" dirty="0" smtClean="0"/>
              <a:t>Address issues that strengthen student success, accountability, customer service, and diversity related issues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4824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" y="700979"/>
            <a:ext cx="9144000" cy="2919268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tx1"/>
                </a:solidFill>
              </a:rPr>
              <a:t>Questions? Comments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3382" y="5987534"/>
            <a:ext cx="4099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EXEMPT MEET AND CONFER TEAM 2015</a:t>
            </a:r>
          </a:p>
        </p:txBody>
      </p:sp>
    </p:spTree>
    <p:extLst>
      <p:ext uri="{BB962C8B-B14F-4D97-AF65-F5344CB8AC3E}">
        <p14:creationId xmlns:p14="http://schemas.microsoft.com/office/powerpoint/2010/main" val="4204772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" y="-40676"/>
            <a:ext cx="9144000" cy="2451368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2015 EXEMPT Meet and Confer Team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0299" y="2565550"/>
            <a:ext cx="3502111" cy="283772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3000" dirty="0" smtClean="0">
                <a:solidFill>
                  <a:schemeClr val="tx1"/>
                </a:solidFill>
              </a:rPr>
              <a:t>Daisy Rodriguez Pitel </a:t>
            </a:r>
            <a:r>
              <a:rPr lang="en-US" sz="1700" dirty="0" smtClean="0">
                <a:solidFill>
                  <a:schemeClr val="tx1"/>
                </a:solidFill>
              </a:rPr>
              <a:t>Chief Spokesperson</a:t>
            </a:r>
          </a:p>
          <a:p>
            <a:pPr>
              <a:lnSpc>
                <a:spcPct val="90000"/>
              </a:lnSpc>
            </a:pPr>
            <a:r>
              <a:rPr lang="en-US" sz="3000" dirty="0">
                <a:solidFill>
                  <a:schemeClr val="tx1"/>
                </a:solidFill>
              </a:rPr>
              <a:t>Julie Hecimovich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3000" dirty="0" smtClean="0">
                <a:solidFill>
                  <a:schemeClr val="tx1"/>
                </a:solidFill>
              </a:rPr>
              <a:t>Denise Kingman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3000" dirty="0" smtClean="0">
                <a:solidFill>
                  <a:schemeClr val="tx1"/>
                </a:solidFill>
              </a:rPr>
              <a:t>Carol Carder 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3000" dirty="0" smtClean="0">
                <a:solidFill>
                  <a:schemeClr val="tx1"/>
                </a:solidFill>
              </a:rPr>
              <a:t>Charlie McConnell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3000" dirty="0" smtClean="0">
                <a:solidFill>
                  <a:schemeClr val="tx1"/>
                </a:solidFill>
              </a:rPr>
              <a:t>Frank </a:t>
            </a:r>
            <a:r>
              <a:rPr lang="en-US" sz="3000" dirty="0" err="1" smtClean="0">
                <a:solidFill>
                  <a:schemeClr val="tx1"/>
                </a:solidFill>
              </a:rPr>
              <a:t>Velásquez</a:t>
            </a:r>
            <a:r>
              <a:rPr lang="en-US" sz="3000" dirty="0" smtClean="0">
                <a:solidFill>
                  <a:schemeClr val="tx1"/>
                </a:solidFill>
              </a:rPr>
              <a:t> Jr.</a:t>
            </a:r>
          </a:p>
        </p:txBody>
      </p:sp>
      <p:pic>
        <p:nvPicPr>
          <p:cNvPr id="5" name="Picture 4" descr="ACES_logo_tag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355" y="529591"/>
            <a:ext cx="3451725" cy="123184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1781" y="5957455"/>
            <a:ext cx="4185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EXEMPT MEET AND CONFER TEAM 2015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07528" y="2466111"/>
            <a:ext cx="339436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800" dirty="0"/>
              <a:t>Darla </a:t>
            </a:r>
            <a:r>
              <a:rPr lang="en-US" sz="2800" dirty="0" smtClean="0"/>
              <a:t>Zirbes </a:t>
            </a:r>
          </a:p>
          <a:p>
            <a:pPr algn="ctr">
              <a:spcAft>
                <a:spcPts val="0"/>
              </a:spcAft>
            </a:pPr>
            <a:r>
              <a:rPr lang="en-US" sz="1600" dirty="0" smtClean="0"/>
              <a:t>Chief </a:t>
            </a:r>
            <a:r>
              <a:rPr lang="en-US" sz="1600" dirty="0"/>
              <a:t>Spokesperson</a:t>
            </a:r>
          </a:p>
          <a:p>
            <a:pPr algn="ctr">
              <a:spcAft>
                <a:spcPts val="0"/>
              </a:spcAft>
            </a:pPr>
            <a:r>
              <a:rPr lang="en-US" sz="2800" dirty="0"/>
              <a:t>Dan Berryman</a:t>
            </a:r>
          </a:p>
          <a:p>
            <a:pPr algn="ctr">
              <a:spcAft>
                <a:spcPts val="0"/>
              </a:spcAft>
            </a:pPr>
            <a:r>
              <a:rPr lang="en-US" sz="2800" dirty="0"/>
              <a:t>Yira Brimage</a:t>
            </a:r>
          </a:p>
          <a:p>
            <a:pPr algn="ctr">
              <a:spcAft>
                <a:spcPts val="0"/>
              </a:spcAft>
            </a:pPr>
            <a:r>
              <a:rPr lang="en-US" sz="2800" dirty="0"/>
              <a:t>Dolores Duran Cerda</a:t>
            </a:r>
          </a:p>
          <a:p>
            <a:pPr algn="ctr">
              <a:spcAft>
                <a:spcPts val="0"/>
              </a:spcAft>
            </a:pPr>
            <a:r>
              <a:rPr lang="en-US" sz="2800" dirty="0"/>
              <a:t>Alison Colter-Mack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516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09180" y="519070"/>
            <a:ext cx="8922326" cy="6650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 TIMELINE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0" y="2348253"/>
            <a:ext cx="9144000" cy="2038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defTabSz="457200" rtl="0" eaLnBrk="1" fontAlgn="base" hangingPunct="1">
              <a:spcBef>
                <a:spcPts val="1800"/>
              </a:spcBef>
              <a:spcAft>
                <a:spcPct val="0"/>
              </a:spcAft>
              <a:buFontTx/>
              <a:buNone/>
              <a:defRPr sz="32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fontAlgn="base" hangingPunct="1">
              <a:spcBef>
                <a:spcPts val="12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fontAlgn="base" hangingPunct="1">
              <a:spcBef>
                <a:spcPts val="12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fontAlgn="base" hangingPunct="1">
              <a:spcBef>
                <a:spcPts val="12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fontAlgn="base" hangingPunct="1">
              <a:spcBef>
                <a:spcPts val="12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spcAft>
                <a:spcPts val="0"/>
              </a:spcAft>
            </a:pP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6565" y="5772789"/>
            <a:ext cx="4185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EXEMPT MEET AND CONFER TEAM 2015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60343" y="1330738"/>
            <a:ext cx="74537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Initial Meet and Confer Meeting,			January 9, 2015</a:t>
            </a:r>
          </a:p>
          <a:p>
            <a:r>
              <a:rPr lang="en-US" sz="2000" dirty="0" smtClean="0"/>
              <a:t>Interest Based Collaboration                      	 </a:t>
            </a:r>
          </a:p>
          <a:p>
            <a:endParaRPr lang="en-US" sz="2000" dirty="0"/>
          </a:p>
          <a:p>
            <a:r>
              <a:rPr lang="en-US" sz="2000" dirty="0" smtClean="0"/>
              <a:t>Exempt Meet and Confer Meetings		February 5-April 16, 2015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							 </a:t>
            </a:r>
            <a:endParaRPr lang="en-US" sz="2000" dirty="0"/>
          </a:p>
          <a:p>
            <a:r>
              <a:rPr lang="en-US" sz="2000" dirty="0" smtClean="0"/>
              <a:t>Board of Governors Study Session			March 2, 2015</a:t>
            </a:r>
          </a:p>
          <a:p>
            <a:r>
              <a:rPr lang="en-US" sz="2000" dirty="0" smtClean="0"/>
              <a:t>										 </a:t>
            </a:r>
            <a:endParaRPr lang="en-US" sz="2000" dirty="0"/>
          </a:p>
          <a:p>
            <a:r>
              <a:rPr lang="en-US" sz="2000" dirty="0" smtClean="0"/>
              <a:t>Board of Governors Study Session			May 8, 2015</a:t>
            </a:r>
          </a:p>
          <a:p>
            <a:r>
              <a:rPr lang="en-US" sz="2000" dirty="0" smtClean="0"/>
              <a:t>										 </a:t>
            </a:r>
            <a:endParaRPr lang="en-US" sz="2000" dirty="0"/>
          </a:p>
          <a:p>
            <a:r>
              <a:rPr lang="en-US" sz="2000" dirty="0" smtClean="0"/>
              <a:t>Board of Governors Meeting				May 13, 2015</a:t>
            </a:r>
          </a:p>
          <a:p>
            <a:r>
              <a:rPr lang="en-US" sz="2000" dirty="0" smtClean="0"/>
              <a:t>										 </a:t>
            </a:r>
            <a:endParaRPr lang="en-US" sz="2000" dirty="0"/>
          </a:p>
          <a:p>
            <a:pPr algn="ctr"/>
            <a:r>
              <a:rPr lang="en-US" sz="2000" u="sng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9859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14036"/>
            <a:ext cx="6400800" cy="14732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PROCESS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1781" y="1020724"/>
            <a:ext cx="831272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INDIVIDUALLY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Brainstorm, research, and determine Meet and Confer issues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Seek out input from Exempt employees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Meet regularly outside of formal Meet and Confer meeting</a:t>
            </a:r>
          </a:p>
          <a:p>
            <a:endParaRPr lang="en-US" sz="1200" dirty="0"/>
          </a:p>
          <a:p>
            <a:r>
              <a:rPr lang="en-US" sz="2400" b="1" u="sng" dirty="0" smtClean="0"/>
              <a:t>COLLECTIVELY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Develop meeting agenda, work closely with Denise Dudoit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Share proposals prior to or at meeting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Discuss proposals as a Meet and Confer team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Review meeting notes and approve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Goal is to obtain highest level of collaboration and agreement on proposals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01781" y="5957455"/>
            <a:ext cx="4185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EXEMPT MEET AND CONFER TEAM 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7646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7100" y="-162750"/>
            <a:ext cx="7766050" cy="291926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/>
              </a:rPr>
              <a:t> </a:t>
            </a:r>
            <a:endParaRPr 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27100" y="715818"/>
            <a:ext cx="7399482" cy="472901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Meet and Confer 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Exempt Proposals  </a:t>
            </a:r>
          </a:p>
          <a:p>
            <a:endParaRPr lang="en-US" sz="1800" b="1" dirty="0" smtClean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</a:rPr>
              <a:t>Employee (6)</a:t>
            </a:r>
            <a:endParaRPr lang="en-US" sz="4000" dirty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</a:rPr>
              <a:t>Joint (2)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Management (1)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1781" y="5957455"/>
            <a:ext cx="4185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EXEMPT MEET AND CONFER TEAM 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2760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646546"/>
            <a:ext cx="6400800" cy="1015999"/>
          </a:xfrm>
        </p:spPr>
        <p:txBody>
          <a:bodyPr>
            <a:normAutofit fontScale="92500"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Exempt Proposal E1: Employment</a:t>
            </a:r>
            <a:endParaRPr lang="en-US" sz="36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7308" y="1394796"/>
            <a:ext cx="780011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Purpose:  Modification to Exempt Personnel Policy, Appendix G: Task Force Review Section III.B. &amp; Appendix E</a:t>
            </a:r>
          </a:p>
          <a:p>
            <a:endParaRPr lang="en-US" sz="2400" dirty="0" smtClean="0"/>
          </a:p>
          <a:p>
            <a:r>
              <a:rPr lang="en-US" sz="2400" dirty="0" smtClean="0"/>
              <a:t>Changes: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Amend timeline from May 29, 2015 to May 27, 2016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Expand charge to include the review of compensation and how it may be factored into new process</a:t>
            </a:r>
          </a:p>
          <a:p>
            <a:endParaRPr lang="en-US" sz="2400" dirty="0"/>
          </a:p>
          <a:p>
            <a:r>
              <a:rPr lang="en-US" sz="2400" dirty="0" smtClean="0"/>
              <a:t>Economic Impact: None</a:t>
            </a:r>
            <a:endParaRPr lang="en-US" sz="2400" dirty="0"/>
          </a:p>
          <a:p>
            <a:pPr marL="342900" indent="-342900">
              <a:buAutoNum type="alphaU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1928" y="6003576"/>
            <a:ext cx="4185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EXEMPT MEET AND CONFER TEAM 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62726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20453" y="461925"/>
            <a:ext cx="7024255" cy="863599"/>
          </a:xfrm>
        </p:spPr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</a:rPr>
              <a:t>Exempt Proposal </a:t>
            </a:r>
            <a:r>
              <a:rPr lang="en-US" sz="3600" b="1" dirty="0" smtClean="0">
                <a:solidFill>
                  <a:schemeClr val="tx1"/>
                </a:solidFill>
              </a:rPr>
              <a:t>E1a: </a:t>
            </a:r>
            <a:r>
              <a:rPr lang="en-US" sz="3600" b="1" dirty="0">
                <a:solidFill>
                  <a:schemeClr val="tx1"/>
                </a:solidFill>
              </a:rPr>
              <a:t>Employment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8143" y="1325524"/>
            <a:ext cx="7578437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Purpose:  Modification to Exempt Personnel Policy, Section III. Employment; A. Externally Funded Positions</a:t>
            </a:r>
          </a:p>
          <a:p>
            <a:endParaRPr lang="en-US" sz="2400" dirty="0" smtClean="0"/>
          </a:p>
          <a:p>
            <a:r>
              <a:rPr lang="en-US" sz="2400" dirty="0" smtClean="0"/>
              <a:t>Changes: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Eligibility to compete for any vacant position and participate in regular recruitment process</a:t>
            </a:r>
          </a:p>
          <a:p>
            <a:endParaRPr lang="en-US" sz="2400" dirty="0"/>
          </a:p>
          <a:p>
            <a:r>
              <a:rPr lang="en-US" sz="2400" dirty="0" smtClean="0"/>
              <a:t>Economic Impact: None</a:t>
            </a:r>
            <a:endParaRPr lang="en-US" sz="2400" dirty="0"/>
          </a:p>
          <a:p>
            <a:pPr marL="342900" indent="-342900">
              <a:buAutoNum type="alphaU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33382" y="5960952"/>
            <a:ext cx="4099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EXEMPT MEET AND CONFER TEAM 2015</a:t>
            </a:r>
          </a:p>
        </p:txBody>
      </p:sp>
    </p:spTree>
    <p:extLst>
      <p:ext uri="{BB962C8B-B14F-4D97-AF65-F5344CB8AC3E}">
        <p14:creationId xmlns:p14="http://schemas.microsoft.com/office/powerpoint/2010/main" val="3945557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48145" y="314038"/>
            <a:ext cx="7024255" cy="919018"/>
          </a:xfrm>
        </p:spPr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</a:rPr>
              <a:t>Exempt Proposal </a:t>
            </a:r>
            <a:r>
              <a:rPr lang="en-US" sz="3600" b="1" dirty="0" smtClean="0">
                <a:solidFill>
                  <a:schemeClr val="tx1"/>
                </a:solidFill>
              </a:rPr>
              <a:t>E1c: </a:t>
            </a:r>
            <a:r>
              <a:rPr lang="en-US" sz="3600" b="1" dirty="0">
                <a:solidFill>
                  <a:schemeClr val="tx1"/>
                </a:solidFill>
              </a:rPr>
              <a:t>Employment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2619" y="1013040"/>
            <a:ext cx="820189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Purpose:  Modification to Exempt Personnel Policy, Section III. Employment; C. Seniority</a:t>
            </a:r>
          </a:p>
          <a:p>
            <a:endParaRPr lang="en-US" sz="1200" dirty="0" smtClean="0"/>
          </a:p>
          <a:p>
            <a:r>
              <a:rPr lang="en-US" sz="2400" dirty="0" smtClean="0"/>
              <a:t>Changes: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“continuous service” can be broken due to employee termination and when an employee has been laid off in excess of 24 months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Addition of “unpaid leave” clause that reflects three exceptions: educational leave, </a:t>
            </a:r>
            <a:r>
              <a:rPr lang="en-US" sz="2400" dirty="0"/>
              <a:t> </a:t>
            </a:r>
            <a:r>
              <a:rPr lang="en-US" sz="2400" dirty="0" smtClean="0"/>
              <a:t>professional development leave, and  FMLA leave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Notification to affected employee 30 days in advance</a:t>
            </a:r>
          </a:p>
          <a:p>
            <a:endParaRPr lang="en-US" sz="1200" dirty="0"/>
          </a:p>
          <a:p>
            <a:r>
              <a:rPr lang="en-US" sz="2400" dirty="0" smtClean="0"/>
              <a:t>Economic Impact: None</a:t>
            </a:r>
            <a:endParaRPr lang="en-US" sz="2400" dirty="0"/>
          </a:p>
          <a:p>
            <a:pPr marL="342900" indent="-342900">
              <a:buAutoNum type="alphaU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1781" y="5957455"/>
            <a:ext cx="4185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EXEMPT MEET AND CONFER TEAM 2015</a:t>
            </a:r>
          </a:p>
        </p:txBody>
      </p:sp>
    </p:spTree>
    <p:extLst>
      <p:ext uri="{BB962C8B-B14F-4D97-AF65-F5344CB8AC3E}">
        <p14:creationId xmlns:p14="http://schemas.microsoft.com/office/powerpoint/2010/main" val="700613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86816" y="438410"/>
            <a:ext cx="6400800" cy="1362681"/>
          </a:xfrm>
        </p:spPr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</a:rPr>
              <a:t>Exempt </a:t>
            </a:r>
            <a:r>
              <a:rPr lang="en-US" sz="3600" b="1" dirty="0" smtClean="0">
                <a:solidFill>
                  <a:schemeClr val="tx1"/>
                </a:solidFill>
              </a:rPr>
              <a:t>Proposal E2: Professional Development</a:t>
            </a:r>
            <a:endParaRPr lang="en-US" sz="36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1781" y="1609026"/>
            <a:ext cx="840971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Purpose:  Modification to Exempt Personnel Policy, Section VI. Professional Development, Educational Enrichment and Paid Educational Leave Programs</a:t>
            </a:r>
          </a:p>
          <a:p>
            <a:endParaRPr lang="en-US" sz="1200" dirty="0" smtClean="0"/>
          </a:p>
          <a:p>
            <a:r>
              <a:rPr lang="en-US" sz="2400" dirty="0" smtClean="0"/>
              <a:t>Changes: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 smtClean="0"/>
              <a:t>Funded for 12 months per fiscal year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 smtClean="0"/>
              <a:t>Fund final semester or term of degree/certificate program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 smtClean="0"/>
              <a:t>$3000 to $2000 for eligible exempt employees/fiscal year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 smtClean="0"/>
              <a:t>4 months paid educational leave per employee per degree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 smtClean="0"/>
              <a:t>Paid Educational Leave eligibility additions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r>
              <a:rPr lang="en-US" sz="2400" dirty="0" smtClean="0"/>
              <a:t>Economic Impact: None</a:t>
            </a:r>
            <a:endParaRPr lang="en-US" sz="2400" dirty="0"/>
          </a:p>
          <a:p>
            <a:pPr marL="342900" indent="-342900">
              <a:buAutoNum type="alphaU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1781" y="5957455"/>
            <a:ext cx="4185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EXEMPT MEET AND CONFER TEAM 2015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615191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1302</TotalTime>
  <Words>771</Words>
  <Application>Microsoft Office PowerPoint</Application>
  <PresentationFormat>On-screen Show (4:3)</PresentationFormat>
  <Paragraphs>164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PowerPoint Presentation</vt:lpstr>
      <vt:lpstr>2015 EXEMPT Meet and Confer Team</vt:lpstr>
      <vt:lpstr> TIMELINE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Recommendations</vt:lpstr>
      <vt:lpstr>Questions? Comments</vt:lpstr>
    </vt:vector>
  </TitlesOfParts>
  <Company>Pima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Pima Community College Academic Progress Standards: Academic Restriction</dc:title>
  <dc:creator>Bryce Morthland</dc:creator>
  <cp:lastModifiedBy>Rodriguez Pitel, Daisy</cp:lastModifiedBy>
  <cp:revision>137</cp:revision>
  <cp:lastPrinted>2014-07-01T15:48:07Z</cp:lastPrinted>
  <dcterms:created xsi:type="dcterms:W3CDTF">2014-06-01T17:13:57Z</dcterms:created>
  <dcterms:modified xsi:type="dcterms:W3CDTF">2015-05-07T17:44:43Z</dcterms:modified>
</cp:coreProperties>
</file>