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7" r:id="rId1"/>
  </p:sldMasterIdLst>
  <p:notesMasterIdLst>
    <p:notesMasterId r:id="rId17"/>
  </p:notesMasterIdLst>
  <p:handoutMasterIdLst>
    <p:handoutMasterId r:id="rId18"/>
  </p:handoutMasterIdLst>
  <p:sldIdLst>
    <p:sldId id="275" r:id="rId2"/>
    <p:sldId id="278" r:id="rId3"/>
    <p:sldId id="279" r:id="rId4"/>
    <p:sldId id="277" r:id="rId5"/>
    <p:sldId id="269" r:id="rId6"/>
    <p:sldId id="285" r:id="rId7"/>
    <p:sldId id="281" r:id="rId8"/>
    <p:sldId id="282" r:id="rId9"/>
    <p:sldId id="283" r:id="rId10"/>
    <p:sldId id="289" r:id="rId11"/>
    <p:sldId id="284" r:id="rId12"/>
    <p:sldId id="286" r:id="rId13"/>
    <p:sldId id="287" r:id="rId14"/>
    <p:sldId id="288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4080"/>
    <a:srgbClr val="002040"/>
    <a:srgbClr val="003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649" autoAdjust="0"/>
  </p:normalViewPr>
  <p:slideViewPr>
    <p:cSldViewPr snapToGrid="0" snapToObjects="1">
      <p:cViewPr varScale="1">
        <p:scale>
          <a:sx n="69" d="100"/>
          <a:sy n="69" d="100"/>
        </p:scale>
        <p:origin x="-504" y="-90"/>
      </p:cViewPr>
      <p:guideLst>
        <p:guide orient="horz" pos="1594"/>
        <p:guide orient="horz" pos="392"/>
        <p:guide pos="5127"/>
      </p:guideLst>
    </p:cSldViewPr>
  </p:slideViewPr>
  <p:outlineViewPr>
    <p:cViewPr>
      <p:scale>
        <a:sx n="33" d="100"/>
        <a:sy n="33" d="100"/>
      </p:scale>
      <p:origin x="0" y="8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69616-0E29-A849-9C38-9992D1E34396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E213E-88A5-3940-9F21-C608BDBB5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22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1FEB4-0E04-4D2B-89C6-3E5B5BEDFE1E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53C18-08BC-4C7D-9F7A-3E5B2076E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36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EXEMPT MEET AND CONFER TEAM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EXEMPT MEET AND CONFER TEAM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EXEMPT MEET AND CONFER TEAM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EXEMPT MEET AND CONFER TEAM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0"/>
            <a:ext cx="6863773" cy="1593850"/>
          </a:xfrm>
          <a:prstGeom prst="rect">
            <a:avLst/>
          </a:prstGeom>
          <a:gradFill flip="none" rotWithShape="1">
            <a:gsLst>
              <a:gs pos="0">
                <a:srgbClr val="003060"/>
              </a:gs>
              <a:gs pos="100000">
                <a:srgbClr val="003060">
                  <a:alpha val="0"/>
                </a:srgbClr>
              </a:gs>
            </a:gsLst>
            <a:lin ang="0" scaled="1"/>
            <a:tileRect/>
          </a:gra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EXEMPT MEET AND CONFER TEAM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EXEMPT MEET AND CONFER TEAM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0"/>
            <a:ext cx="6863773" cy="1593850"/>
          </a:xfrm>
          <a:prstGeom prst="rect">
            <a:avLst/>
          </a:prstGeom>
          <a:gradFill flip="none" rotWithShape="1">
            <a:gsLst>
              <a:gs pos="0">
                <a:srgbClr val="003060"/>
              </a:gs>
              <a:gs pos="100000">
                <a:srgbClr val="003060">
                  <a:alpha val="0"/>
                </a:srgbClr>
              </a:gs>
            </a:gsLst>
            <a:lin ang="0" scaled="1"/>
            <a:tileRect/>
          </a:gra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EXEMPT MEET AND CONFER TEAM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EXEMPT MEET AND CONFER TEAM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EXEMPT MEET AND CONFER TEAM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EXEMPT MEET AND CONFER TEAM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EXEMPT MEET AND CONFER TEAM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3/23/2015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EXEMPT MEET AND CONFER TEAM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6528954"/>
          </a:xfrm>
          <a:prstGeom prst="rect">
            <a:avLst/>
          </a:prstGeom>
          <a:solidFill>
            <a:srgbClr val="003060">
              <a:alpha val="2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CES_logo_tag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200" y="871274"/>
            <a:ext cx="4919472" cy="175564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96481" y="2978728"/>
            <a:ext cx="734290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MEET AND CONFER PREVIEW</a:t>
            </a:r>
          </a:p>
          <a:p>
            <a:endParaRPr lang="en-US" sz="1200" b="1" dirty="0" smtClean="0"/>
          </a:p>
          <a:p>
            <a:pPr algn="ctr"/>
            <a:r>
              <a:rPr lang="en-US" sz="3200" dirty="0" smtClean="0"/>
              <a:t>Presented by Dr. Daisy Rodriguez Pitel</a:t>
            </a:r>
          </a:p>
          <a:p>
            <a:pPr algn="ctr"/>
            <a:r>
              <a:rPr lang="en-US" sz="3200" dirty="0" smtClean="0"/>
              <a:t>ACES President</a:t>
            </a:r>
          </a:p>
          <a:p>
            <a:pPr algn="ctr"/>
            <a:r>
              <a:rPr lang="en-US" sz="3200" dirty="0" smtClean="0"/>
              <a:t>Exempt Employees </a:t>
            </a:r>
            <a:r>
              <a:rPr lang="en-US" sz="3200" dirty="0" err="1" smtClean="0"/>
              <a:t>Chiefspokesperson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675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646546"/>
            <a:ext cx="6400800" cy="14732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Proposal: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Employment</a:t>
            </a:r>
            <a:endParaRPr lang="en-US" sz="36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8145" y="2119746"/>
            <a:ext cx="7578437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Purpose</a:t>
            </a:r>
            <a:r>
              <a:rPr lang="en-US" sz="2400" dirty="0" smtClean="0"/>
              <a:t>:  Modification to Exempt Personnel Policy, Section III. Employment; D. Layoffs</a:t>
            </a:r>
          </a:p>
          <a:p>
            <a:endParaRPr lang="en-US" sz="1200" dirty="0" smtClean="0"/>
          </a:p>
          <a:p>
            <a:r>
              <a:rPr lang="en-US" sz="2400" u="sng" dirty="0" smtClean="0"/>
              <a:t>Rationale</a:t>
            </a:r>
            <a:r>
              <a:rPr lang="en-US" sz="2400" dirty="0" smtClean="0"/>
              <a:t>:  To provide additional measures and considerations in the case that layoffs occur at the College and to provide consistency with the  Non-Exempt Personnel Policy.</a:t>
            </a:r>
          </a:p>
          <a:p>
            <a:endParaRPr lang="en-US" sz="1200" u="sng" dirty="0"/>
          </a:p>
          <a:p>
            <a:r>
              <a:rPr lang="en-US" sz="2400" u="sng" dirty="0" smtClean="0"/>
              <a:t>Economic Impact</a:t>
            </a:r>
            <a:r>
              <a:rPr lang="en-US" sz="2400" dirty="0" smtClean="0"/>
              <a:t>: Possible payout of annual leave.</a:t>
            </a:r>
            <a:endParaRPr lang="en-US" sz="2400" dirty="0"/>
          </a:p>
          <a:p>
            <a:pPr marL="342900" indent="-342900">
              <a:buAutoNum type="alphaU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33382" y="5960952"/>
            <a:ext cx="4099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EXEMPT MEET AND CONFER TEAM 2015</a:t>
            </a:r>
          </a:p>
        </p:txBody>
      </p:sp>
    </p:spTree>
    <p:extLst>
      <p:ext uri="{BB962C8B-B14F-4D97-AF65-F5344CB8AC3E}">
        <p14:creationId xmlns:p14="http://schemas.microsoft.com/office/powerpoint/2010/main" val="1283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646546"/>
            <a:ext cx="6400800" cy="14732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Proposal: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Employment</a:t>
            </a:r>
            <a:endParaRPr lang="en-US" sz="36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8145" y="1995055"/>
            <a:ext cx="7578437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Purpose</a:t>
            </a:r>
            <a:r>
              <a:rPr lang="en-US" sz="2400" dirty="0" smtClean="0"/>
              <a:t>:  Modification to Exempt Policy, Section III. Employment; E. Retraining</a:t>
            </a:r>
          </a:p>
          <a:p>
            <a:endParaRPr lang="en-US" sz="2400" dirty="0" smtClean="0"/>
          </a:p>
          <a:p>
            <a:r>
              <a:rPr lang="en-US" sz="2400" u="sng" dirty="0" smtClean="0"/>
              <a:t>Rationale</a:t>
            </a:r>
            <a:r>
              <a:rPr lang="en-US" sz="2400" dirty="0" smtClean="0"/>
              <a:t>:  To ensure that “retraining” is the responsibility of the College should layoffs occur and to provide clarity to the retraining policy.</a:t>
            </a:r>
          </a:p>
          <a:p>
            <a:endParaRPr lang="en-US" sz="2400" dirty="0"/>
          </a:p>
          <a:p>
            <a:r>
              <a:rPr lang="en-US" sz="2400" u="sng" dirty="0" smtClean="0"/>
              <a:t>Economic Impact</a:t>
            </a:r>
            <a:r>
              <a:rPr lang="en-US" sz="2400" dirty="0" smtClean="0"/>
              <a:t>: None</a:t>
            </a:r>
            <a:endParaRPr lang="en-US" sz="2400" dirty="0"/>
          </a:p>
          <a:p>
            <a:pPr marL="342900" indent="-342900">
              <a:buAutoNum type="alphaU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1781" y="5957455"/>
            <a:ext cx="418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EXEMPT MEET AND CONFER TEAM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3631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646546"/>
            <a:ext cx="6400800" cy="14732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Proposal: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Professional Development</a:t>
            </a:r>
            <a:endParaRPr lang="en-US" sz="36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8145" y="1995055"/>
            <a:ext cx="7578437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Purpose</a:t>
            </a:r>
            <a:r>
              <a:rPr lang="en-US" sz="2400" dirty="0" smtClean="0"/>
              <a:t>:  Modification to Exempt Personnel Policy, Section VI. Professional Development, Educational Enrichment and Paid Educational Leave Programs</a:t>
            </a:r>
          </a:p>
          <a:p>
            <a:endParaRPr lang="en-US" sz="2400" dirty="0" smtClean="0"/>
          </a:p>
          <a:p>
            <a:r>
              <a:rPr lang="en-US" sz="2400" u="sng" dirty="0" smtClean="0"/>
              <a:t>Rationale</a:t>
            </a:r>
            <a:r>
              <a:rPr lang="en-US" sz="2400" dirty="0" smtClean="0"/>
              <a:t>:  To provide clarity to the Paid Educational Leave program and process.</a:t>
            </a:r>
          </a:p>
          <a:p>
            <a:endParaRPr lang="en-US" sz="2400" dirty="0"/>
          </a:p>
          <a:p>
            <a:r>
              <a:rPr lang="en-US" sz="2400" u="sng" dirty="0" smtClean="0"/>
              <a:t>Economic Impact</a:t>
            </a:r>
            <a:r>
              <a:rPr lang="en-US" sz="2400" dirty="0" smtClean="0"/>
              <a:t>: None</a:t>
            </a:r>
            <a:endParaRPr lang="en-US" sz="2400" dirty="0"/>
          </a:p>
          <a:p>
            <a:pPr marL="342900" indent="-342900">
              <a:buAutoNum type="alphaU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1781" y="5957455"/>
            <a:ext cx="418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EXEMPT MEET AND CONFER TEAM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6151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646546"/>
            <a:ext cx="6400800" cy="14732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Proposal: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Professional Development</a:t>
            </a:r>
            <a:endParaRPr lang="en-US" sz="36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8145" y="1995055"/>
            <a:ext cx="757843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Purpose</a:t>
            </a:r>
            <a:r>
              <a:rPr lang="en-US" sz="2400" dirty="0" smtClean="0"/>
              <a:t>:  Modification to Exempt Personnel Policy, Appendix F, Guidelines for Classified Exempt Staff Professional Development and Educational Enrichment Programs</a:t>
            </a:r>
          </a:p>
          <a:p>
            <a:endParaRPr lang="en-US" sz="1200" dirty="0" smtClean="0"/>
          </a:p>
          <a:p>
            <a:r>
              <a:rPr lang="en-US" sz="2400" u="sng" dirty="0" smtClean="0"/>
              <a:t>Rationale</a:t>
            </a:r>
            <a:r>
              <a:rPr lang="en-US" sz="2400" dirty="0" smtClean="0"/>
              <a:t>:  To edit current language and numbering to reflect the updates that correspond to the changes proposed in Section VI.</a:t>
            </a:r>
          </a:p>
          <a:p>
            <a:endParaRPr lang="en-US" sz="1200" dirty="0"/>
          </a:p>
          <a:p>
            <a:r>
              <a:rPr lang="en-US" sz="2400" u="sng" dirty="0" smtClean="0"/>
              <a:t>Economic Impact</a:t>
            </a:r>
            <a:r>
              <a:rPr lang="en-US" sz="2400" dirty="0" smtClean="0"/>
              <a:t>: None</a:t>
            </a:r>
            <a:endParaRPr lang="en-US" sz="24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1781" y="5957455"/>
            <a:ext cx="418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EXEMPT MEET AND CONFER TEAM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424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646546"/>
            <a:ext cx="6400800" cy="14732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Proposal: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Professional Development</a:t>
            </a:r>
            <a:endParaRPr lang="en-US" sz="36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8145" y="1928651"/>
            <a:ext cx="757843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Purpose</a:t>
            </a:r>
            <a:r>
              <a:rPr lang="en-US" sz="2800" dirty="0" smtClean="0"/>
              <a:t>:  Modification to Exempt Personnel Policy, Appendix H, Guidelines for Classified Exempt Paid Educational Leave</a:t>
            </a:r>
          </a:p>
          <a:p>
            <a:endParaRPr lang="en-US" sz="1400" dirty="0" smtClean="0"/>
          </a:p>
          <a:p>
            <a:r>
              <a:rPr lang="en-US" sz="2800" u="sng" dirty="0" smtClean="0"/>
              <a:t>Rationale</a:t>
            </a:r>
            <a:r>
              <a:rPr lang="en-US" sz="2800" dirty="0" smtClean="0"/>
              <a:t>:  To add an additional appendix that would provide detailed information and better clarify the Paid Educational Leave process.</a:t>
            </a:r>
          </a:p>
          <a:p>
            <a:endParaRPr lang="en-US" sz="1400" u="sng" dirty="0"/>
          </a:p>
          <a:p>
            <a:r>
              <a:rPr lang="en-US" sz="2800" u="sng" dirty="0" smtClean="0"/>
              <a:t>Economic Impact</a:t>
            </a:r>
            <a:r>
              <a:rPr lang="en-US" sz="2800" dirty="0" smtClean="0"/>
              <a:t>: None</a:t>
            </a:r>
            <a:endParaRPr lang="en-US" sz="28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1781" y="5957455"/>
            <a:ext cx="418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EXEMPT MEET AND CONFER TEAM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4707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CES_logo_tag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355" y="529591"/>
            <a:ext cx="3451725" cy="123184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" y="700979"/>
            <a:ext cx="9144000" cy="2919268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Questions? Comments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3382" y="5987534"/>
            <a:ext cx="4099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EXEMPT MEET AND CONFER TEAM 2015</a:t>
            </a:r>
          </a:p>
        </p:txBody>
      </p:sp>
    </p:spTree>
    <p:extLst>
      <p:ext uri="{BB962C8B-B14F-4D97-AF65-F5344CB8AC3E}">
        <p14:creationId xmlns:p14="http://schemas.microsoft.com/office/powerpoint/2010/main" val="252482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" y="-40676"/>
            <a:ext cx="9144000" cy="2451368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2015 ACES Meet and Confer Team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7198" y="2704095"/>
            <a:ext cx="6245311" cy="283772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Daisy Rodriguez Pitel, Chief Spokesperson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</a:rPr>
              <a:t>Julie Hecimovich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Denise Kingman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Carol Carder 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Charlie McConnell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Frank </a:t>
            </a:r>
            <a:r>
              <a:rPr lang="en-US" sz="2800" dirty="0" err="1" smtClean="0">
                <a:solidFill>
                  <a:schemeClr val="tx1"/>
                </a:solidFill>
              </a:rPr>
              <a:t>Vel</a:t>
            </a:r>
            <a:r>
              <a:rPr lang="en-US" sz="2800" dirty="0" err="1">
                <a:solidFill>
                  <a:schemeClr val="tx1"/>
                </a:solidFill>
              </a:rPr>
              <a:t>á</a:t>
            </a:r>
            <a:r>
              <a:rPr lang="en-US" sz="2800" dirty="0" err="1" smtClean="0">
                <a:solidFill>
                  <a:schemeClr val="tx1"/>
                </a:solidFill>
              </a:rPr>
              <a:t>squez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5" name="Picture 4" descr="ACES_logo_tag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355" y="529591"/>
            <a:ext cx="3451725" cy="123184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1781" y="5957455"/>
            <a:ext cx="418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EXEMPT MEET AND CONFER TEAM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451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0" y="-179742"/>
            <a:ext cx="9143999" cy="238261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Thank you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Management Team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0" y="2348253"/>
            <a:ext cx="9144000" cy="2038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1" fontAlgn="base" hangingPunct="1">
              <a:spcBef>
                <a:spcPts val="1800"/>
              </a:spcBef>
              <a:spcAft>
                <a:spcPct val="0"/>
              </a:spcAft>
              <a:buFontTx/>
              <a:buNone/>
              <a:defRPr sz="32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fontAlgn="base" hangingPunct="1">
              <a:spcBef>
                <a:spcPts val="12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fontAlgn="base" hangingPunct="1">
              <a:spcBef>
                <a:spcPts val="12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fontAlgn="base" hangingPunct="1">
              <a:spcBef>
                <a:spcPts val="12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fontAlgn="base" hangingPunct="1">
              <a:spcBef>
                <a:spcPts val="12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Darla Zirbes, Chief Spokesperson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Dan </a:t>
            </a:r>
            <a:r>
              <a:rPr lang="en-US" sz="2800" dirty="0" err="1" smtClean="0">
                <a:solidFill>
                  <a:schemeClr val="tx1"/>
                </a:solidFill>
              </a:rPr>
              <a:t>Berrymen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Yira Brimage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Dolores </a:t>
            </a:r>
            <a:r>
              <a:rPr lang="en-US" sz="2800" dirty="0">
                <a:solidFill>
                  <a:schemeClr val="tx1"/>
                </a:solidFill>
              </a:rPr>
              <a:t>Duran </a:t>
            </a:r>
            <a:r>
              <a:rPr lang="en-US" sz="2800" dirty="0" smtClean="0">
                <a:solidFill>
                  <a:schemeClr val="tx1"/>
                </a:solidFill>
              </a:rPr>
              <a:t>Cerda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Alison Colter-Mack</a:t>
            </a:r>
          </a:p>
          <a:p>
            <a:pPr algn="ctr"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spcAft>
                <a:spcPts val="0"/>
              </a:spcAft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781" y="5957455"/>
            <a:ext cx="418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EXEMPT MEET AND CONFER TEAM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1985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7100" y="-162750"/>
            <a:ext cx="7766050" cy="291926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27100" y="715818"/>
            <a:ext cx="7399482" cy="472901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Meet and Confer 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Exempt Proposals Preview</a:t>
            </a:r>
          </a:p>
          <a:p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Leaves and Holiday (2)</a:t>
            </a:r>
            <a:endParaRPr lang="en-US" sz="4000" dirty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Employment (5)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Professional Development (3)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62000" y="4147457"/>
            <a:ext cx="706582" cy="429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496291" y="2674357"/>
            <a:ext cx="706582" cy="429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154382" y="3371861"/>
            <a:ext cx="706582" cy="429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1781" y="5957455"/>
            <a:ext cx="418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EXEMPT MEET AND CONFER TEAM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276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646546"/>
            <a:ext cx="6400800" cy="14732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Proposal: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Leaves and Holidays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8145" y="2119746"/>
            <a:ext cx="7578437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Purpose</a:t>
            </a:r>
            <a:r>
              <a:rPr lang="en-US" sz="2800" dirty="0" smtClean="0"/>
              <a:t>:  Modification to Exempt Personnel Policy, Section V. Leaves and Holidays ;  A. Holidays and Recesses</a:t>
            </a:r>
          </a:p>
          <a:p>
            <a:endParaRPr lang="en-US" sz="1200" dirty="0" smtClean="0"/>
          </a:p>
          <a:p>
            <a:r>
              <a:rPr lang="en-US" sz="2800" u="sng" dirty="0" smtClean="0"/>
              <a:t>Rationale</a:t>
            </a:r>
            <a:r>
              <a:rPr lang="en-US" sz="2800" dirty="0" smtClean="0"/>
              <a:t>: To properly reflect the accurate dates of leaves and holidays for the 2015-2016 academic year</a:t>
            </a:r>
          </a:p>
          <a:p>
            <a:endParaRPr lang="en-US" sz="1200" dirty="0"/>
          </a:p>
          <a:p>
            <a:r>
              <a:rPr lang="en-US" sz="2800" u="sng" dirty="0" smtClean="0"/>
              <a:t>Economic Impact</a:t>
            </a:r>
            <a:r>
              <a:rPr lang="en-US" sz="2800" dirty="0" smtClean="0"/>
              <a:t>: None</a:t>
            </a:r>
            <a:endParaRPr lang="en-US" sz="2800" dirty="0"/>
          </a:p>
          <a:p>
            <a:pPr marL="342900" indent="-342900">
              <a:buAutoNum type="alphaU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1781" y="5957455"/>
            <a:ext cx="418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EXEMPT MEET AND CONFER TEAM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7646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646546"/>
            <a:ext cx="6400800" cy="14732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Proposal: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Leaves and Holidays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8145" y="2079470"/>
            <a:ext cx="785552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Purpose</a:t>
            </a:r>
            <a:r>
              <a:rPr lang="en-US" sz="2400" dirty="0" smtClean="0"/>
              <a:t>:  Modification to Exempt Policy, Section IV. Leaves;  L. Leave Bank</a:t>
            </a:r>
          </a:p>
          <a:p>
            <a:endParaRPr lang="en-US" dirty="0" smtClean="0"/>
          </a:p>
          <a:p>
            <a:r>
              <a:rPr lang="en-US" sz="2400" u="sng" dirty="0" smtClean="0"/>
              <a:t>Rationale</a:t>
            </a:r>
            <a:r>
              <a:rPr lang="en-US" sz="2400" dirty="0" smtClean="0"/>
              <a:t>: To expand the opportunity for employees to contribute unused leave to a “community leave bank”.  This would eliminate the need of knowing who individually needs leave  and provide a more altruistic process.</a:t>
            </a:r>
          </a:p>
          <a:p>
            <a:endParaRPr lang="en-US" dirty="0"/>
          </a:p>
          <a:p>
            <a:r>
              <a:rPr lang="en-US" sz="2400" u="sng" dirty="0" smtClean="0"/>
              <a:t>Economic Impact</a:t>
            </a:r>
            <a:r>
              <a:rPr lang="en-US" sz="2400" dirty="0" smtClean="0"/>
              <a:t>: Unclear</a:t>
            </a:r>
            <a:endParaRPr lang="en-US" sz="2400" dirty="0"/>
          </a:p>
          <a:p>
            <a:pPr marL="342900" indent="-342900">
              <a:buAutoNum type="alphaU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1781" y="5957455"/>
            <a:ext cx="418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EXEMPT MEET AND CONFER TEAM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909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646546"/>
            <a:ext cx="6400800" cy="14732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Proposal: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Employment</a:t>
            </a:r>
            <a:endParaRPr lang="en-US" sz="36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8145" y="2002481"/>
            <a:ext cx="780011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Purpose</a:t>
            </a:r>
            <a:r>
              <a:rPr lang="en-US" sz="2800" dirty="0" smtClean="0"/>
              <a:t>:  Modification to Exempt Personnel Policy, Appendix G: Task Force Review Section III.B. &amp; Appendix E</a:t>
            </a:r>
          </a:p>
          <a:p>
            <a:endParaRPr lang="en-US" sz="1600" dirty="0" smtClean="0"/>
          </a:p>
          <a:p>
            <a:r>
              <a:rPr lang="en-US" sz="2800" u="sng" dirty="0" smtClean="0"/>
              <a:t>Rationale</a:t>
            </a:r>
            <a:r>
              <a:rPr lang="en-US" sz="2800" dirty="0" smtClean="0"/>
              <a:t>:  Amend timeline of Meet and Confer Task Force to conclude by May 29, 2015</a:t>
            </a:r>
          </a:p>
          <a:p>
            <a:endParaRPr lang="en-US" sz="1600" dirty="0"/>
          </a:p>
          <a:p>
            <a:r>
              <a:rPr lang="en-US" sz="2800" u="sng" dirty="0" smtClean="0"/>
              <a:t>Economic Impact</a:t>
            </a:r>
            <a:r>
              <a:rPr lang="en-US" sz="2800" dirty="0" smtClean="0"/>
              <a:t>: None</a:t>
            </a:r>
            <a:endParaRPr lang="en-US" sz="2800" dirty="0"/>
          </a:p>
          <a:p>
            <a:pPr marL="342900" indent="-342900">
              <a:buAutoNum type="alphaU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1928" y="6003576"/>
            <a:ext cx="418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EXEMPT MEET AND CONFER TEAM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272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646546"/>
            <a:ext cx="6400800" cy="14732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Proposal: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Employment</a:t>
            </a:r>
            <a:endParaRPr lang="en-US" sz="36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17417" y="1938361"/>
            <a:ext cx="757843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Purpose</a:t>
            </a:r>
            <a:r>
              <a:rPr lang="en-US" sz="2800" dirty="0" smtClean="0"/>
              <a:t>:  Modification to Exempt Personnel Policy, Section III. Employment; A. Externally Funded Positions</a:t>
            </a:r>
          </a:p>
          <a:p>
            <a:endParaRPr lang="en-US" sz="1400" u="sng" dirty="0" smtClean="0"/>
          </a:p>
          <a:p>
            <a:r>
              <a:rPr lang="en-US" sz="2800" u="sng" dirty="0" smtClean="0"/>
              <a:t>Rationale</a:t>
            </a:r>
            <a:r>
              <a:rPr lang="en-US" sz="2800" dirty="0" smtClean="0"/>
              <a:t>:  To ensure that there is relevancy and clarity in the terms and conditions of externally funded employees.</a:t>
            </a:r>
          </a:p>
          <a:p>
            <a:endParaRPr lang="en-US" sz="1400" dirty="0"/>
          </a:p>
          <a:p>
            <a:r>
              <a:rPr lang="en-US" sz="2800" u="sng" dirty="0" smtClean="0"/>
              <a:t>Economic Impact</a:t>
            </a:r>
            <a:r>
              <a:rPr lang="en-US" sz="2800" dirty="0" smtClean="0"/>
              <a:t>: None</a:t>
            </a:r>
            <a:endParaRPr lang="en-US" sz="2800" dirty="0"/>
          </a:p>
          <a:p>
            <a:pPr marL="342900" indent="-342900">
              <a:buAutoNum type="alphaU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33382" y="5960952"/>
            <a:ext cx="4099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EXEMPT MEET AND CONFER TEAM 2015</a:t>
            </a:r>
          </a:p>
        </p:txBody>
      </p:sp>
    </p:spTree>
    <p:extLst>
      <p:ext uri="{BB962C8B-B14F-4D97-AF65-F5344CB8AC3E}">
        <p14:creationId xmlns:p14="http://schemas.microsoft.com/office/powerpoint/2010/main" val="394555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646546"/>
            <a:ext cx="6400800" cy="14732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Proposal: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Employment</a:t>
            </a:r>
            <a:endParaRPr lang="en-US" sz="36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8145" y="1995055"/>
            <a:ext cx="757843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Purpose</a:t>
            </a:r>
            <a:r>
              <a:rPr lang="en-US" sz="2400" dirty="0" smtClean="0"/>
              <a:t>:  Modification to Exempt Personnel Policy, Section III. Employment; C. Seniority</a:t>
            </a:r>
          </a:p>
          <a:p>
            <a:endParaRPr lang="en-US" sz="2400" u="sng" dirty="0" smtClean="0"/>
          </a:p>
          <a:p>
            <a:r>
              <a:rPr lang="en-US" sz="2400" u="sng" dirty="0" smtClean="0"/>
              <a:t>Rationale</a:t>
            </a:r>
            <a:r>
              <a:rPr lang="en-US" sz="2400" dirty="0" smtClean="0"/>
              <a:t>:  To ensure that there is consistent language that is aligned with the Non-Exempt Policy Statement around Family Medical Leave and its impact on an employee’s seniority.</a:t>
            </a:r>
          </a:p>
          <a:p>
            <a:endParaRPr lang="en-US" sz="2400" u="sng" dirty="0"/>
          </a:p>
          <a:p>
            <a:r>
              <a:rPr lang="en-US" sz="2400" u="sng" dirty="0" smtClean="0"/>
              <a:t>Economic Impact</a:t>
            </a:r>
            <a:r>
              <a:rPr lang="en-US" sz="2400" dirty="0" smtClean="0"/>
              <a:t>: None</a:t>
            </a:r>
            <a:endParaRPr lang="en-US" sz="2400" dirty="0"/>
          </a:p>
          <a:p>
            <a:pPr marL="342900" indent="-342900">
              <a:buAutoNum type="alphaU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1781" y="5957455"/>
            <a:ext cx="418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EXEMPT MEET AND CONFER TEAM 2015</a:t>
            </a:r>
          </a:p>
        </p:txBody>
      </p:sp>
    </p:spTree>
    <p:extLst>
      <p:ext uri="{BB962C8B-B14F-4D97-AF65-F5344CB8AC3E}">
        <p14:creationId xmlns:p14="http://schemas.microsoft.com/office/powerpoint/2010/main" val="70061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1081</TotalTime>
  <Words>659</Words>
  <Application>Microsoft Office PowerPoint</Application>
  <PresentationFormat>On-screen Show (4:3)</PresentationFormat>
  <Paragraphs>122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PowerPoint Presentation</vt:lpstr>
      <vt:lpstr>2015 ACES Meet and Confer Team</vt:lpstr>
      <vt:lpstr>Thank you Management Team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 Comments</vt:lpstr>
    </vt:vector>
  </TitlesOfParts>
  <Company>Pima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Pima Community College Academic Progress Standards: Academic Restriction</dc:title>
  <dc:creator>Bryce Morthland</dc:creator>
  <cp:lastModifiedBy>Rodriguez Pitel, Daisy</cp:lastModifiedBy>
  <cp:revision>124</cp:revision>
  <cp:lastPrinted>2014-07-01T15:48:07Z</cp:lastPrinted>
  <dcterms:created xsi:type="dcterms:W3CDTF">2014-06-01T17:13:57Z</dcterms:created>
  <dcterms:modified xsi:type="dcterms:W3CDTF">2015-03-23T22:57:06Z</dcterms:modified>
</cp:coreProperties>
</file>